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56" r:id="rId2"/>
    <p:sldId id="262" r:id="rId3"/>
    <p:sldId id="264" r:id="rId4"/>
    <p:sldId id="257" r:id="rId5"/>
    <p:sldId id="260" r:id="rId6"/>
    <p:sldId id="261" r:id="rId7"/>
    <p:sldId id="267" r:id="rId8"/>
    <p:sldId id="265" r:id="rId9"/>
    <p:sldId id="266" r:id="rId10"/>
    <p:sldId id="269" r:id="rId11"/>
    <p:sldId id="270" r:id="rId12"/>
    <p:sldId id="271" r:id="rId13"/>
    <p:sldId id="272" r:id="rId14"/>
    <p:sldId id="273" r:id="rId15"/>
    <p:sldId id="274" r:id="rId16"/>
    <p:sldId id="268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CA02"/>
    <a:srgbClr val="2659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 snapToGrid="0">
      <p:cViewPr varScale="1">
        <p:scale>
          <a:sx n="91" d="100"/>
          <a:sy n="91" d="100"/>
        </p:scale>
        <p:origin x="102" y="27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215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82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101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12/9/2015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603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59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25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882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89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6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029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136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2243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077319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422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632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654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57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76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6742529F-DEDC-48AD-8540-1ADCA8B6559A}" type="datetimeFigureOut">
              <a:rPr lang="ru-RU" smtClean="0"/>
              <a:pPr/>
              <a:t>09.12.2015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1535B-E562-4797-9665-E1E1EE94711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2815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4289" y="2706623"/>
            <a:ext cx="11582400" cy="899511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Гайнский муниципальный район</a:t>
            </a:r>
            <a:endParaRPr lang="ru-RU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39615" y="5106275"/>
            <a:ext cx="9468836" cy="146269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Молодёжная избирательная комиссия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02" y="0"/>
            <a:ext cx="2114550" cy="249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66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597573" y="214313"/>
            <a:ext cx="8947150" cy="6302375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Молодёжная избирательная комиссия сформирована территориальной избирательной комиссией Гайнского муниципального района </a:t>
            </a:r>
            <a:r>
              <a:rPr lang="ru-RU" b="1" u="sng" dirty="0" smtClean="0"/>
              <a:t>6 апреля 2015г.</a:t>
            </a:r>
          </a:p>
          <a:p>
            <a:pPr marL="0" indent="0">
              <a:buNone/>
            </a:pPr>
            <a:r>
              <a:rPr lang="ru-RU" dirty="0" smtClean="0"/>
              <a:t>В своей деятельности МИК руководствуется Положением о молодёжной избирательной комиссии Гайнского муниципального района Пермского края. </a:t>
            </a:r>
            <a:r>
              <a:rPr lang="ru-RU" sz="1400" dirty="0" smtClean="0"/>
              <a:t>(утверждено решением ТИК Гайнского МР №130/2-2 от 12.03.2015г)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Членами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Молодежной избирательной комиссии могут быть граждане Российской Федерации в возрасте от 14 до 35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Молодежная избирательная комиссия: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а) осуществляет взаимодействие молодежи и молодежных общественных объединений с территориальной избирательной комиссией по вопросам повышения правовой и политической культуры молодежи.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б) по поручению ТИК представляет интересы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информационно-коммуникационной сети Интернет.</a:t>
            </a:r>
          </a:p>
          <a:p>
            <a:pPr marL="0" indent="0">
              <a:buNone/>
            </a:pPr>
            <a:endParaRPr lang="ru-RU" sz="1400" dirty="0" smtClean="0"/>
          </a:p>
        </p:txBody>
      </p:sp>
    </p:spTree>
    <p:extLst>
      <p:ext uri="{BB962C8B-B14F-4D97-AF65-F5344CB8AC3E}">
        <p14:creationId xmlns:p14="http://schemas.microsoft.com/office/powerpoint/2010/main" val="336491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Стрелка вниз 26"/>
          <p:cNvSpPr/>
          <p:nvPr/>
        </p:nvSpPr>
        <p:spPr>
          <a:xfrm rot="16200000">
            <a:off x="4638658" y="1788247"/>
            <a:ext cx="1236321" cy="1538453"/>
          </a:xfrm>
          <a:prstGeom prst="downArrow">
            <a:avLst/>
          </a:prstGeom>
          <a:solidFill>
            <a:srgbClr val="CFCA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 rot="5400000">
            <a:off x="7581324" y="3028109"/>
            <a:ext cx="1192213" cy="1268412"/>
          </a:xfrm>
          <a:prstGeom prst="rightArrow">
            <a:avLst/>
          </a:prstGeom>
          <a:solidFill>
            <a:srgbClr val="CFCA0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 idx="4294967295"/>
          </p:nvPr>
        </p:nvSpPr>
        <p:spPr>
          <a:xfrm>
            <a:off x="1014474" y="1520253"/>
            <a:ext cx="3894204" cy="1894912"/>
          </a:xfrm>
          <a:solidFill>
            <a:srgbClr val="002060"/>
          </a:solidFill>
          <a:ln w="38100">
            <a:solidFill>
              <a:schemeClr val="accent1">
                <a:lumMod val="60000"/>
                <a:lumOff val="40000"/>
              </a:schemeClr>
            </a:solidFill>
            <a:prstDash val="sysDot"/>
          </a:ln>
        </p:spPr>
        <p:txBody>
          <a:bodyPr/>
          <a:lstStyle/>
          <a:p>
            <a:pPr algn="ctr">
              <a:defRPr/>
            </a:pPr>
            <a:r>
              <a:rPr lang="ru-RU" sz="3000" dirty="0"/>
              <a:t>Территориальная избирательная комиссия</a:t>
            </a:r>
          </a:p>
        </p:txBody>
      </p:sp>
      <p:sp>
        <p:nvSpPr>
          <p:cNvPr id="12" name="Подзаголовок 4"/>
          <p:cNvSpPr txBox="1">
            <a:spLocks/>
          </p:cNvSpPr>
          <p:nvPr/>
        </p:nvSpPr>
        <p:spPr bwMode="auto">
          <a:xfrm>
            <a:off x="5899879" y="4258422"/>
            <a:ext cx="5146494" cy="2124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400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58B80"/>
              </a:buClr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</a:t>
            </a:r>
            <a:r>
              <a:rPr lang="ru-RU" sz="1600" b="1" dirty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мероприятиях по реализации </a:t>
            </a: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Концепции развития правовой и электоральной культуры в Пермском крае на 2014-2017.</a:t>
            </a:r>
          </a:p>
          <a:p>
            <a:pPr marL="64008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B58B80"/>
              </a:buClr>
              <a:buFont typeface="Arial" pitchFamily="34" charset="0"/>
              <a:buChar char="•"/>
              <a:defRPr/>
            </a:pPr>
            <a:r>
              <a:rPr lang="ru-RU" sz="1600" b="1" dirty="0" smtClean="0">
                <a:solidFill>
                  <a:schemeClr val="tx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помощи территориальной избирательной комиссии по реализации плана по правовой культуре на территории Гайнского муниципального района.</a:t>
            </a:r>
            <a:endParaRPr lang="ru-RU" sz="1600" b="1" dirty="0">
              <a:solidFill>
                <a:schemeClr val="tx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 bwMode="auto">
          <a:xfrm>
            <a:off x="6168336" y="1822462"/>
            <a:ext cx="3744913" cy="14700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38100">
            <a:solidFill>
              <a:schemeClr val="accent1">
                <a:lumMod val="60000"/>
                <a:lumOff val="40000"/>
              </a:schemeClr>
            </a:solidFill>
            <a:prstDash val="sysDot"/>
            <a:miter lim="800000"/>
            <a:headEnd/>
            <a:tailEnd/>
          </a:ln>
        </p:spPr>
        <p:txBody>
          <a:bodyPr anchor="b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3000" dirty="0">
                <a:solidFill>
                  <a:prstClr val="white"/>
                </a:solidFill>
                <a:cs typeface="Arial" panose="020B0604020202020204" pitchFamily="34" charset="0"/>
              </a:rPr>
              <a:t>Молодежная избирательная комиссия</a:t>
            </a:r>
          </a:p>
        </p:txBody>
      </p:sp>
    </p:spTree>
    <p:extLst>
      <p:ext uri="{BB962C8B-B14F-4D97-AF65-F5344CB8AC3E}">
        <p14:creationId xmlns:p14="http://schemas.microsoft.com/office/powerpoint/2010/main" val="406925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7" grpId="0" animBg="1"/>
      <p:bldP spid="4" grpId="0" animBg="1"/>
      <p:bldP spid="12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924" y="120376"/>
            <a:ext cx="10825655" cy="6627265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Давайте познакомимся: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Ковалёва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председатель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Анифеев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Алексей                                           Костюкевич Жанна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председателя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секретарь                                                                                   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Созонова Вероника                                         Кривощекова Татьяна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член комиссии                                                   член комиссии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Савченко Екатерина                      Исаева Анна     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член комиссии                           член комиссии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379" y="648638"/>
            <a:ext cx="1103587" cy="1148632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04" y="1745958"/>
            <a:ext cx="1129862" cy="122575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891" y="1759556"/>
            <a:ext cx="1181101" cy="12498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9647" y="5251889"/>
            <a:ext cx="1143000" cy="12382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810" y="3434008"/>
            <a:ext cx="1143000" cy="12382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829" y="5170265"/>
            <a:ext cx="1143000" cy="12382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1404" y="3470722"/>
            <a:ext cx="1143000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80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600" y="76201"/>
            <a:ext cx="10160000" cy="34421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vk.com/club91745092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517" y="420415"/>
            <a:ext cx="7280165" cy="6309988"/>
          </a:xfrm>
        </p:spPr>
      </p:pic>
    </p:spTree>
    <p:extLst>
      <p:ext uri="{BB962C8B-B14F-4D97-AF65-F5344CB8AC3E}">
        <p14:creationId xmlns:p14="http://schemas.microsoft.com/office/powerpoint/2010/main" val="2042409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7600" y="76200"/>
            <a:ext cx="10160000" cy="512379"/>
          </a:xfrm>
        </p:spPr>
        <p:txBody>
          <a:bodyPr>
            <a:normAutofit/>
          </a:bodyPr>
          <a:lstStyle/>
          <a:p>
            <a:pPr algn="ctr"/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81t002.permkrai.ru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27" y="588579"/>
            <a:ext cx="7157545" cy="5603192"/>
          </a:xfrm>
        </p:spPr>
      </p:pic>
    </p:spTree>
    <p:extLst>
      <p:ext uri="{BB962C8B-B14F-4D97-AF65-F5344CB8AC3E}">
        <p14:creationId xmlns:p14="http://schemas.microsoft.com/office/powerpoint/2010/main" val="3677639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45836" y="987001"/>
            <a:ext cx="5972820" cy="5617779"/>
          </a:xfrm>
        </p:spPr>
        <p:txBody>
          <a:bodyPr/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 мероприятия</a:t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950372" cy="6858000"/>
          </a:xfrm>
          <a:noFill/>
        </p:spPr>
      </p:pic>
      <p:pic>
        <p:nvPicPr>
          <p:cNvPr id="5" name="Рисунок 4" descr="6a1F68G8tTg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7754" y="2300068"/>
            <a:ext cx="5645834" cy="423437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848638" y="1617784"/>
            <a:ext cx="55321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Час правового воспитания </a:t>
            </a:r>
          </a:p>
          <a:p>
            <a:r>
              <a:rPr lang="ru-RU" dirty="0" smtClean="0"/>
              <a:t>                        «Я имею право»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392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9317" y="520504"/>
            <a:ext cx="9361517" cy="133274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FF00"/>
                </a:solidFill>
                <a:latin typeface="Consolas" pitchFamily="49" charset="0"/>
                <a:cs typeface="Consolas" pitchFamily="49" charset="0"/>
              </a:rPr>
              <a:t>Ко Дню молодёжи России 27 июня в п. Гайны провели акцию «Наведём порядок в парке»   </a:t>
            </a:r>
            <a:endParaRPr lang="ru-RU" dirty="0">
              <a:solidFill>
                <a:srgbClr val="FFFF0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9" name="Содержимое 8" descr="ihrF9HuM_C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53768" y="2269587"/>
            <a:ext cx="6117884" cy="4588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6880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OR-Jja5iIYQ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67617" y="617733"/>
            <a:ext cx="3952523" cy="52906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 descr="YZU43v_IIg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51717" y="1702191"/>
            <a:ext cx="7540283" cy="4241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70054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  <a:t>Поздравили детей с праздником                            </a:t>
            </a:r>
            <a:b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</a:br>
            <a:r>
              <a:rPr lang="ru-RU" dirty="0" smtClean="0">
                <a:solidFill>
                  <a:srgbClr val="FFFF00"/>
                </a:solidFill>
                <a:latin typeface="Comic Sans MS" pitchFamily="66" charset="0"/>
              </a:rPr>
              <a:t>        "Днем защиты детей" </a:t>
            </a:r>
            <a:endParaRPr lang="ru-RU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4" name="Содержимое 3" descr="b3s6k9o7PuI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15673" y="2272145"/>
            <a:ext cx="6236982" cy="4156364"/>
          </a:xfrm>
        </p:spPr>
      </p:pic>
      <p:pic>
        <p:nvPicPr>
          <p:cNvPr id="5" name="Рисунок 4" descr="detstv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0366" y="2274453"/>
            <a:ext cx="5400493" cy="41679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00"/>
                </a:solidFill>
                <a:latin typeface="Gabriola" pitchFamily="82" charset="0"/>
              </a:rPr>
              <a:t>Поздравили  детей в детском отделении</a:t>
            </a:r>
            <a:br>
              <a:rPr lang="ru-RU" dirty="0" smtClean="0">
                <a:solidFill>
                  <a:srgbClr val="FFFF00"/>
                </a:solidFill>
                <a:latin typeface="Gabriola" pitchFamily="82" charset="0"/>
              </a:rPr>
            </a:br>
            <a:r>
              <a:rPr lang="ru-RU" dirty="0" smtClean="0">
                <a:solidFill>
                  <a:srgbClr val="FFFF00"/>
                </a:solidFill>
                <a:latin typeface="Gabriola" pitchFamily="82" charset="0"/>
              </a:rPr>
              <a:t>                                           районной больницы  </a:t>
            </a:r>
            <a:endParaRPr lang="ru-RU" dirty="0">
              <a:solidFill>
                <a:srgbClr val="FFFF00"/>
              </a:solidFill>
              <a:latin typeface="Gabriola" pitchFamily="82" charset="0"/>
            </a:endParaRPr>
          </a:p>
        </p:txBody>
      </p:sp>
      <p:pic>
        <p:nvPicPr>
          <p:cNvPr id="4" name="Содержимое 3" descr="8YAB5lhSop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43875" y="2175164"/>
            <a:ext cx="5987500" cy="3990108"/>
          </a:xfrm>
        </p:spPr>
      </p:pic>
      <p:pic>
        <p:nvPicPr>
          <p:cNvPr id="5" name="Рисунок 4" descr="tX0MI1M8oR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7036" y="2133599"/>
            <a:ext cx="6101473" cy="40660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757613" cy="1400530"/>
          </a:xfrm>
        </p:spPr>
        <p:txBody>
          <a:bodyPr/>
          <a:lstStyle/>
          <a:p>
            <a:r>
              <a:rPr lang="ru-RU" dirty="0" smtClean="0">
                <a:solidFill>
                  <a:srgbClr val="FFC000"/>
                </a:solidFill>
                <a:latin typeface="Candara" pitchFamily="34" charset="0"/>
              </a:rPr>
              <a:t> Первомайская демонстрация-2015 </a:t>
            </a:r>
            <a:endParaRPr lang="ru-RU" dirty="0">
              <a:solidFill>
                <a:srgbClr val="FFC000"/>
              </a:solidFill>
              <a:latin typeface="Candara" pitchFamily="34" charset="0"/>
            </a:endParaRPr>
          </a:p>
        </p:txBody>
      </p:sp>
      <p:pic>
        <p:nvPicPr>
          <p:cNvPr id="7" name="Содержимое 6" descr="GXG3i9c9il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20728" y="1020261"/>
            <a:ext cx="5371272" cy="3579449"/>
          </a:xfrm>
        </p:spPr>
      </p:pic>
      <p:pic>
        <p:nvPicPr>
          <p:cNvPr id="8" name="Рисунок 7" descr="iCc7kck2CN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67344" y="1717964"/>
            <a:ext cx="6403301" cy="4267200"/>
          </a:xfrm>
          <a:prstGeom prst="rect">
            <a:avLst/>
          </a:prstGeom>
        </p:spPr>
      </p:pic>
      <p:pic>
        <p:nvPicPr>
          <p:cNvPr id="9" name="Рисунок 8" descr="Ql3o0Hc4Wbc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99164"/>
            <a:ext cx="4740106" cy="315883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Члены МИК принимают активное участие в художественной самодеятельности </a:t>
            </a:r>
            <a:endParaRPr lang="ru-RU" dirty="0"/>
          </a:p>
        </p:txBody>
      </p:sp>
      <p:pic>
        <p:nvPicPr>
          <p:cNvPr id="6" name="Содержимое 5" descr="CN5YhttK0C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437746" y="2385147"/>
            <a:ext cx="6296102" cy="4195762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0894248" cy="1400530"/>
          </a:xfrm>
        </p:spPr>
        <p:txBody>
          <a:bodyPr/>
          <a:lstStyle/>
          <a:p>
            <a:r>
              <a:rPr lang="ru-RU" dirty="0" smtClean="0"/>
              <a:t>Академический хор Гайнского района, в котором принимают участие члены МИК и ТИК</a:t>
            </a:r>
            <a:endParaRPr lang="ru-RU" dirty="0"/>
          </a:p>
        </p:txBody>
      </p:sp>
      <p:pic>
        <p:nvPicPr>
          <p:cNvPr id="4" name="Содержимое 3" descr="-L2nw7cYYD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629237" y="1886383"/>
            <a:ext cx="6296102" cy="4195762"/>
          </a:xfrm>
        </p:spPr>
      </p:pic>
      <p:pic>
        <p:nvPicPr>
          <p:cNvPr id="5" name="Рисунок 4" descr="5SoEvMjKvq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3180" y="2782619"/>
            <a:ext cx="5782819" cy="38537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Интеллектуальная игра</a:t>
            </a:r>
            <a:br>
              <a:rPr lang="ru-RU" dirty="0" smtClean="0"/>
            </a:br>
            <a:r>
              <a:rPr lang="ru-RU" dirty="0" smtClean="0"/>
              <a:t> «В Единстве наша </a:t>
            </a:r>
            <a:br>
              <a:rPr lang="ru-RU" dirty="0" smtClean="0"/>
            </a:br>
            <a:r>
              <a:rPr lang="ru-RU" dirty="0"/>
              <a:t> </a:t>
            </a:r>
            <a:r>
              <a:rPr lang="ru-RU" dirty="0" smtClean="0"/>
              <a:t>  сила" </a:t>
            </a:r>
            <a:br>
              <a:rPr lang="ru-RU" dirty="0" smtClean="0"/>
            </a:b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4" name="Содержимое 3" descr="RrSHs1JwVso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913418" y="1315638"/>
            <a:ext cx="3992077" cy="532069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2458236" y="3429000"/>
            <a:ext cx="9597130" cy="2895599"/>
          </a:xfrm>
          <a:noFill/>
          <a:ln>
            <a:noFill/>
          </a:ln>
          <a:effectLst>
            <a:innerShdw blurRad="63500" dist="50800" dir="8100000">
              <a:schemeClr val="bg1">
                <a:alpha val="50000"/>
              </a:schemeClr>
            </a:innerShdw>
            <a:reflection stA="45000" endPos="0" dist="50800" dir="5400000" sy="-100000" algn="bl" rotWithShape="0"/>
          </a:effectLst>
        </p:spPr>
        <p:txBody>
          <a:bodyPr>
            <a:normAutofit/>
          </a:bodyPr>
          <a:lstStyle/>
          <a:p>
            <a:pPr algn="ctr"/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 </a:t>
            </a:r>
            <a:endParaRPr lang="ru-RU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23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277</TotalTime>
  <Words>220</Words>
  <Application>Microsoft Office PowerPoint</Application>
  <PresentationFormat>Широкоэкранный</PresentationFormat>
  <Paragraphs>27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Candara</vt:lpstr>
      <vt:lpstr>Century Gothic</vt:lpstr>
      <vt:lpstr>Comic Sans MS</vt:lpstr>
      <vt:lpstr>Consolas</vt:lpstr>
      <vt:lpstr>Gabriola</vt:lpstr>
      <vt:lpstr>Times New Roman</vt:lpstr>
      <vt:lpstr>Wingdings 3</vt:lpstr>
      <vt:lpstr>Ион</vt:lpstr>
      <vt:lpstr>Гайнский муниципальный район</vt:lpstr>
      <vt:lpstr>Презентация PowerPoint</vt:lpstr>
      <vt:lpstr>Территориальная избирательная комиссия</vt:lpstr>
      <vt:lpstr>                                                     Давайте познакомимся:                                                              Ковалёва Анна                                                               председатель                   Анифеев Алексей                                           Костюкевич Жанна                  зам. председателя                                                  секретарь                                                                                                                                                                                                                                                     Созонова Вероника                                         Кривощекова Татьяна                                 член комиссии                                                   член комиссии                                                                     Савченко Екатерина                      Исаева Анна                                                 член комиссии                           член комиссии</vt:lpstr>
      <vt:lpstr>vk.com/club91745092</vt:lpstr>
      <vt:lpstr>81t002.permkrai.ru</vt:lpstr>
      <vt:lpstr>Наши мероприятия  </vt:lpstr>
      <vt:lpstr>Ко Дню молодёжи России 27 июня в п. Гайны провели акцию «Наведём порядок в парке»   </vt:lpstr>
      <vt:lpstr>Презентация PowerPoint</vt:lpstr>
      <vt:lpstr>Поздравили детей с праздником                                     "Днем защиты детей" </vt:lpstr>
      <vt:lpstr>Поздравили  детей в детском отделении                                            районной больницы  </vt:lpstr>
      <vt:lpstr> Первомайская демонстрация-2015 </vt:lpstr>
      <vt:lpstr>Члены МИК принимают активное участие в художественной самодеятельности </vt:lpstr>
      <vt:lpstr>Академический хор Гайнского района, в котором принимают участие члены МИК и ТИК</vt:lpstr>
      <vt:lpstr>Интеллектуальная игра  «В Единстве наша     сила"   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Matrix</dc:creator>
  <cp:lastModifiedBy>Matrix</cp:lastModifiedBy>
  <cp:revision>23</cp:revision>
  <dcterms:created xsi:type="dcterms:W3CDTF">2015-12-09T05:24:25Z</dcterms:created>
  <dcterms:modified xsi:type="dcterms:W3CDTF">2015-12-09T10:21:37Z</dcterms:modified>
</cp:coreProperties>
</file>